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70" r:id="rId6"/>
    <p:sldId id="271" r:id="rId7"/>
    <p:sldId id="265" r:id="rId8"/>
    <p:sldId id="275" r:id="rId9"/>
    <p:sldId id="276" r:id="rId10"/>
    <p:sldId id="277"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4612E68-5D0F-4AA9-A02B-1627427D630B}">
          <p14:sldIdLst>
            <p14:sldId id="256"/>
            <p14:sldId id="257"/>
            <p14:sldId id="258"/>
            <p14:sldId id="259"/>
            <p14:sldId id="270"/>
            <p14:sldId id="271"/>
            <p14:sldId id="265"/>
            <p14:sldId id="275"/>
            <p14:sldId id="276"/>
            <p14:sldId id="277"/>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90146" autoAdjust="0"/>
  </p:normalViewPr>
  <p:slideViewPr>
    <p:cSldViewPr snapToGrid="0">
      <p:cViewPr varScale="1">
        <p:scale>
          <a:sx n="73" d="100"/>
          <a:sy n="73" d="100"/>
        </p:scale>
        <p:origin x="72"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212320-F988-4C04-8816-6B4FE6BC6C17}"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241C93-10F5-47AE-BEAF-C3625FD93B89}" type="slidenum">
              <a:rPr lang="en-US" smtClean="0"/>
              <a:t>‹#›</a:t>
            </a:fld>
            <a:endParaRPr lang="en-US"/>
          </a:p>
        </p:txBody>
      </p:sp>
    </p:spTree>
    <p:extLst>
      <p:ext uri="{BB962C8B-B14F-4D97-AF65-F5344CB8AC3E}">
        <p14:creationId xmlns:p14="http://schemas.microsoft.com/office/powerpoint/2010/main" val="793250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GIGO: Garbage In, Garbage Out.  How does your architecture ensure component service always get good input, so the application results in good output?  How much can your architecture ensure that?  Is it reasonable for your architecture to ensure that?  How much work does it take? Etc. </a:t>
            </a:r>
            <a:r>
              <a:rPr lang="en-US"/>
              <a:t>etc.</a:t>
            </a:r>
          </a:p>
        </p:txBody>
      </p:sp>
      <p:sp>
        <p:nvSpPr>
          <p:cNvPr id="4" name="Slide Number Placeholder 3"/>
          <p:cNvSpPr>
            <a:spLocks noGrp="1"/>
          </p:cNvSpPr>
          <p:nvPr>
            <p:ph type="sldNum" sz="quarter" idx="5"/>
          </p:nvPr>
        </p:nvSpPr>
        <p:spPr/>
        <p:txBody>
          <a:bodyPr/>
          <a:lstStyle/>
          <a:p>
            <a:fld id="{63241C93-10F5-47AE-BEAF-C3625FD93B89}" type="slidenum">
              <a:rPr lang="en-US" smtClean="0"/>
              <a:t>6</a:t>
            </a:fld>
            <a:endParaRPr lang="en-US"/>
          </a:p>
        </p:txBody>
      </p:sp>
    </p:spTree>
    <p:extLst>
      <p:ext uri="{BB962C8B-B14F-4D97-AF65-F5344CB8AC3E}">
        <p14:creationId xmlns:p14="http://schemas.microsoft.com/office/powerpoint/2010/main" val="4116806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submitting only the correct documents: Add a type checker component</a:t>
            </a:r>
          </a:p>
          <a:p>
            <a:r>
              <a:rPr lang="en-US" dirty="0"/>
              <a:t>For maintaining a maximum submission rate: Add queuing component</a:t>
            </a:r>
          </a:p>
        </p:txBody>
      </p:sp>
      <p:sp>
        <p:nvSpPr>
          <p:cNvPr id="4" name="Slide Number Placeholder 3"/>
          <p:cNvSpPr>
            <a:spLocks noGrp="1"/>
          </p:cNvSpPr>
          <p:nvPr>
            <p:ph type="sldNum" sz="quarter" idx="5"/>
          </p:nvPr>
        </p:nvSpPr>
        <p:spPr/>
        <p:txBody>
          <a:bodyPr/>
          <a:lstStyle/>
          <a:p>
            <a:fld id="{63241C93-10F5-47AE-BEAF-C3625FD93B89}" type="slidenum">
              <a:rPr lang="en-US" smtClean="0"/>
              <a:t>8</a:t>
            </a:fld>
            <a:endParaRPr lang="en-US"/>
          </a:p>
        </p:txBody>
      </p:sp>
    </p:spTree>
    <p:extLst>
      <p:ext uri="{BB962C8B-B14F-4D97-AF65-F5344CB8AC3E}">
        <p14:creationId xmlns:p14="http://schemas.microsoft.com/office/powerpoint/2010/main" val="749372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9961A-7CA5-4D17-9D44-B7D737E14FF4}"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EFA0FF-F2AF-4145-894F-779D4C5E1D2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808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9961A-7CA5-4D17-9D44-B7D737E14FF4}"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4145140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9961A-7CA5-4D17-9D44-B7D737E14FF4}"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2080273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9961A-7CA5-4D17-9D44-B7D737E14FF4}"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1704386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9961A-7CA5-4D17-9D44-B7D737E14FF4}"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EFA0FF-F2AF-4145-894F-779D4C5E1D2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1245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9961A-7CA5-4D17-9D44-B7D737E14FF4}"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1816151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9961A-7CA5-4D17-9D44-B7D737E14FF4}"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2527661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9961A-7CA5-4D17-9D44-B7D737E14FF4}"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2071104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99961A-7CA5-4D17-9D44-B7D737E14FF4}" type="datetimeFigureOut">
              <a:rPr lang="en-US" smtClean="0"/>
              <a:t>7/1/2026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1982998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299961A-7CA5-4D17-9D44-B7D737E14FF4}" type="datetimeFigureOut">
              <a:rPr lang="en-US" smtClean="0"/>
              <a:t>7/1/2026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7EFA0FF-F2AF-4145-894F-779D4C5E1D2A}" type="slidenum">
              <a:rPr lang="en-US" smtClean="0"/>
              <a:t>‹#›</a:t>
            </a:fld>
            <a:endParaRPr lang="en-US"/>
          </a:p>
        </p:txBody>
      </p:sp>
    </p:spTree>
    <p:extLst>
      <p:ext uri="{BB962C8B-B14F-4D97-AF65-F5344CB8AC3E}">
        <p14:creationId xmlns:p14="http://schemas.microsoft.com/office/powerpoint/2010/main" val="3959349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99961A-7CA5-4D17-9D44-B7D737E14FF4}"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EFA0FF-F2AF-4145-894F-779D4C5E1D2A}" type="slidenum">
              <a:rPr lang="en-US" smtClean="0"/>
              <a:t>‹#›</a:t>
            </a:fld>
            <a:endParaRPr lang="en-US"/>
          </a:p>
        </p:txBody>
      </p:sp>
    </p:spTree>
    <p:extLst>
      <p:ext uri="{BB962C8B-B14F-4D97-AF65-F5344CB8AC3E}">
        <p14:creationId xmlns:p14="http://schemas.microsoft.com/office/powerpoint/2010/main" val="3512870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299961A-7CA5-4D17-9D44-B7D737E14FF4}" type="datetimeFigureOut">
              <a:rPr lang="en-US" smtClean="0"/>
              <a:t>7/1/2026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7EFA0FF-F2AF-4145-894F-779D4C5E1D2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7740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E6AAF-2DC7-4438-8854-129EBC38ECC1}"/>
              </a:ext>
            </a:extLst>
          </p:cNvPr>
          <p:cNvSpPr>
            <a:spLocks noGrp="1"/>
          </p:cNvSpPr>
          <p:nvPr>
            <p:ph type="ctrTitle"/>
          </p:nvPr>
        </p:nvSpPr>
        <p:spPr/>
        <p:txBody>
          <a:bodyPr/>
          <a:lstStyle/>
          <a:p>
            <a:r>
              <a:rPr lang="en-US" dirty="0"/>
              <a:t>System Architecture</a:t>
            </a:r>
          </a:p>
        </p:txBody>
      </p:sp>
      <p:sp>
        <p:nvSpPr>
          <p:cNvPr id="3" name="Subtitle 2">
            <a:extLst>
              <a:ext uri="{FF2B5EF4-FFF2-40B4-BE49-F238E27FC236}">
                <a16:creationId xmlns:a16="http://schemas.microsoft.com/office/drawing/2014/main" id="{2AF2AAD0-D5EF-4BA5-9837-00F1FC119334}"/>
              </a:ext>
            </a:extLst>
          </p:cNvPr>
          <p:cNvSpPr>
            <a:spLocks noGrp="1"/>
          </p:cNvSpPr>
          <p:nvPr>
            <p:ph type="subTitle" idx="1"/>
          </p:nvPr>
        </p:nvSpPr>
        <p:spPr/>
        <p:txBody>
          <a:bodyPr/>
          <a:lstStyle/>
          <a:p>
            <a:r>
              <a:rPr lang="en-US" dirty="0"/>
              <a:t>Considerations for connected services</a:t>
            </a:r>
          </a:p>
        </p:txBody>
      </p:sp>
    </p:spTree>
    <p:extLst>
      <p:ext uri="{BB962C8B-B14F-4D97-AF65-F5344CB8AC3E}">
        <p14:creationId xmlns:p14="http://schemas.microsoft.com/office/powerpoint/2010/main" val="98083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AA68F-1322-4A0A-B64A-9C2CE8824262}"/>
              </a:ext>
            </a:extLst>
          </p:cNvPr>
          <p:cNvSpPr>
            <a:spLocks noGrp="1"/>
          </p:cNvSpPr>
          <p:nvPr>
            <p:ph type="title"/>
          </p:nvPr>
        </p:nvSpPr>
        <p:spPr/>
        <p:txBody>
          <a:bodyPr/>
          <a:lstStyle/>
          <a:p>
            <a:r>
              <a:rPr lang="en-US" dirty="0"/>
              <a:t>How will the system be used?</a:t>
            </a:r>
          </a:p>
        </p:txBody>
      </p:sp>
      <p:sp>
        <p:nvSpPr>
          <p:cNvPr id="3" name="Content Placeholder 2">
            <a:extLst>
              <a:ext uri="{FF2B5EF4-FFF2-40B4-BE49-F238E27FC236}">
                <a16:creationId xmlns:a16="http://schemas.microsoft.com/office/drawing/2014/main" id="{804E3859-A37E-4676-8112-DED847D5C4BD}"/>
              </a:ext>
            </a:extLst>
          </p:cNvPr>
          <p:cNvSpPr>
            <a:spLocks noGrp="1"/>
          </p:cNvSpPr>
          <p:nvPr>
            <p:ph idx="1"/>
          </p:nvPr>
        </p:nvSpPr>
        <p:spPr>
          <a:xfrm>
            <a:off x="1097278" y="1845734"/>
            <a:ext cx="6858000" cy="4023360"/>
          </a:xfrm>
        </p:spPr>
        <p:txBody>
          <a:bodyPr/>
          <a:lstStyle/>
          <a:p>
            <a:r>
              <a:rPr lang="en-US" dirty="0"/>
              <a:t>What is the user workflow?</a:t>
            </a:r>
          </a:p>
          <a:p>
            <a:r>
              <a:rPr lang="en-US" dirty="0"/>
              <a:t>How will the architecture help (or even hinder) the workflow?</a:t>
            </a:r>
          </a:p>
          <a:p>
            <a:r>
              <a:rPr lang="en-US" dirty="0"/>
              <a:t>Create scenarios!</a:t>
            </a:r>
          </a:p>
          <a:p>
            <a:pPr marL="114300" indent="0">
              <a:buNone/>
            </a:pPr>
            <a:r>
              <a:rPr lang="en-US" dirty="0"/>
              <a:t>It often helps to sketch out the expected "user model" for the application you will be creating</a:t>
            </a:r>
          </a:p>
          <a:p>
            <a:pPr lvl="1">
              <a:buFont typeface="Arial" panose="020B0604020202020204" pitchFamily="34" charset="0"/>
              <a:buChar char="•"/>
            </a:pPr>
            <a:r>
              <a:rPr lang="en-US" dirty="0"/>
              <a:t>Basic steps, interactions</a:t>
            </a:r>
          </a:p>
          <a:p>
            <a:pPr lvl="1">
              <a:buFont typeface="Arial" panose="020B0604020202020204" pitchFamily="34" charset="0"/>
              <a:buChar char="•"/>
            </a:pPr>
            <a:r>
              <a:rPr lang="en-US" dirty="0"/>
              <a:t>You can use this to guide your tests &amp; analysis</a:t>
            </a:r>
          </a:p>
          <a:p>
            <a:pPr lvl="1">
              <a:buFont typeface="Arial" panose="020B0604020202020204" pitchFamily="34" charset="0"/>
              <a:buChar char="•"/>
            </a:pPr>
            <a:r>
              <a:rPr lang="en-US" dirty="0"/>
              <a:t>You can use this to justify assumptions</a:t>
            </a:r>
          </a:p>
          <a:p>
            <a:pPr lvl="1">
              <a:buFont typeface="Arial" panose="020B0604020202020204" pitchFamily="34" charset="0"/>
              <a:buChar char="•"/>
            </a:pPr>
            <a:r>
              <a:rPr lang="en-US" dirty="0"/>
              <a:t>…</a:t>
            </a:r>
          </a:p>
        </p:txBody>
      </p:sp>
      <p:sp>
        <p:nvSpPr>
          <p:cNvPr id="4" name="Oval 3">
            <a:extLst>
              <a:ext uri="{FF2B5EF4-FFF2-40B4-BE49-F238E27FC236}">
                <a16:creationId xmlns:a16="http://schemas.microsoft.com/office/drawing/2014/main" id="{327AFA9D-6C46-48A5-B760-F24E7EBFBE1C}"/>
              </a:ext>
            </a:extLst>
          </p:cNvPr>
          <p:cNvSpPr/>
          <p:nvPr/>
        </p:nvSpPr>
        <p:spPr>
          <a:xfrm>
            <a:off x="8680896" y="3785716"/>
            <a:ext cx="734291" cy="3948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Alternate Process 4">
            <a:extLst>
              <a:ext uri="{FF2B5EF4-FFF2-40B4-BE49-F238E27FC236}">
                <a16:creationId xmlns:a16="http://schemas.microsoft.com/office/drawing/2014/main" id="{B5376D15-3214-400F-A245-77116C656E2A}"/>
              </a:ext>
            </a:extLst>
          </p:cNvPr>
          <p:cNvSpPr/>
          <p:nvPr/>
        </p:nvSpPr>
        <p:spPr>
          <a:xfrm>
            <a:off x="8307654" y="4395317"/>
            <a:ext cx="1468582" cy="47798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Decision 5">
            <a:extLst>
              <a:ext uri="{FF2B5EF4-FFF2-40B4-BE49-F238E27FC236}">
                <a16:creationId xmlns:a16="http://schemas.microsoft.com/office/drawing/2014/main" id="{51C101DA-63D8-4DD2-A8E0-47470AA032AA}"/>
              </a:ext>
            </a:extLst>
          </p:cNvPr>
          <p:cNvSpPr/>
          <p:nvPr/>
        </p:nvSpPr>
        <p:spPr>
          <a:xfrm>
            <a:off x="8615086" y="5146847"/>
            <a:ext cx="935181" cy="477981"/>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Alternate Process 6">
            <a:extLst>
              <a:ext uri="{FF2B5EF4-FFF2-40B4-BE49-F238E27FC236}">
                <a16:creationId xmlns:a16="http://schemas.microsoft.com/office/drawing/2014/main" id="{11B3593E-E6CA-4005-93FB-D951C1E2EB02}"/>
              </a:ext>
            </a:extLst>
          </p:cNvPr>
          <p:cNvSpPr/>
          <p:nvPr/>
        </p:nvSpPr>
        <p:spPr>
          <a:xfrm>
            <a:off x="8663576" y="5878851"/>
            <a:ext cx="838200" cy="36714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Alternate Process 7">
            <a:extLst>
              <a:ext uri="{FF2B5EF4-FFF2-40B4-BE49-F238E27FC236}">
                <a16:creationId xmlns:a16="http://schemas.microsoft.com/office/drawing/2014/main" id="{58E0CBD6-C53E-4565-85F0-51256936A9D5}"/>
              </a:ext>
            </a:extLst>
          </p:cNvPr>
          <p:cNvSpPr/>
          <p:nvPr/>
        </p:nvSpPr>
        <p:spPr>
          <a:xfrm>
            <a:off x="10256522" y="5206045"/>
            <a:ext cx="838200" cy="36714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Arrow Connector 9">
            <a:extLst>
              <a:ext uri="{FF2B5EF4-FFF2-40B4-BE49-F238E27FC236}">
                <a16:creationId xmlns:a16="http://schemas.microsoft.com/office/drawing/2014/main" id="{96F0CD24-AE04-4310-B129-FA208BC870BC}"/>
              </a:ext>
            </a:extLst>
          </p:cNvPr>
          <p:cNvCxnSpPr>
            <a:cxnSpLocks/>
            <a:endCxn id="5" idx="0"/>
          </p:cNvCxnSpPr>
          <p:nvPr/>
        </p:nvCxnSpPr>
        <p:spPr>
          <a:xfrm>
            <a:off x="9041945" y="4178877"/>
            <a:ext cx="0" cy="2164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44033F3A-002C-496D-AFC2-7A02C0AC9DE1}"/>
              </a:ext>
            </a:extLst>
          </p:cNvPr>
          <p:cNvCxnSpPr/>
          <p:nvPr/>
        </p:nvCxnSpPr>
        <p:spPr>
          <a:xfrm>
            <a:off x="9082677" y="4873298"/>
            <a:ext cx="0" cy="2848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E08A33DE-A696-492E-BC63-8124D4E34027}"/>
              </a:ext>
            </a:extLst>
          </p:cNvPr>
          <p:cNvCxnSpPr>
            <a:cxnSpLocks/>
            <a:stCxn id="6" idx="2"/>
            <a:endCxn id="7" idx="0"/>
          </p:cNvCxnSpPr>
          <p:nvPr/>
        </p:nvCxnSpPr>
        <p:spPr>
          <a:xfrm flipH="1">
            <a:off x="9082676" y="5624828"/>
            <a:ext cx="1" cy="2540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B122CFD0-B3F3-4830-ADCC-C4142039B1EF}"/>
              </a:ext>
            </a:extLst>
          </p:cNvPr>
          <p:cNvCxnSpPr>
            <a:cxnSpLocks/>
            <a:stCxn id="6" idx="3"/>
            <a:endCxn id="8" idx="1"/>
          </p:cNvCxnSpPr>
          <p:nvPr/>
        </p:nvCxnSpPr>
        <p:spPr>
          <a:xfrm>
            <a:off x="9550267" y="5385838"/>
            <a:ext cx="706255" cy="37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16542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9F178A-F707-477D-8270-60BC05CC50F7}"/>
              </a:ext>
            </a:extLst>
          </p:cNvPr>
          <p:cNvSpPr>
            <a:spLocks noGrp="1"/>
          </p:cNvSpPr>
          <p:nvPr>
            <p:ph type="title"/>
          </p:nvPr>
        </p:nvSpPr>
        <p:spPr/>
        <p:txBody>
          <a:bodyPr/>
          <a:lstStyle/>
          <a:p>
            <a:r>
              <a:rPr lang="en-US" dirty="0"/>
              <a:t>If we look at </a:t>
            </a:r>
            <a:r>
              <a:rPr lang="en-US" dirty="0" err="1"/>
              <a:t>myCourses</a:t>
            </a:r>
            <a:r>
              <a:rPr lang="en-US" dirty="0"/>
              <a:t> …</a:t>
            </a:r>
          </a:p>
        </p:txBody>
      </p:sp>
      <p:sp>
        <p:nvSpPr>
          <p:cNvPr id="5" name="Rectangle 4">
            <a:extLst>
              <a:ext uri="{FF2B5EF4-FFF2-40B4-BE49-F238E27FC236}">
                <a16:creationId xmlns:a16="http://schemas.microsoft.com/office/drawing/2014/main" id="{ADE2DA28-B5E2-43AD-8F7C-DB28FF13BBC6}"/>
              </a:ext>
            </a:extLst>
          </p:cNvPr>
          <p:cNvSpPr/>
          <p:nvPr/>
        </p:nvSpPr>
        <p:spPr>
          <a:xfrm>
            <a:off x="2146376" y="3115531"/>
            <a:ext cx="1089614" cy="19164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User</a:t>
            </a:r>
          </a:p>
        </p:txBody>
      </p:sp>
      <p:sp>
        <p:nvSpPr>
          <p:cNvPr id="7" name="Rectangle 6">
            <a:extLst>
              <a:ext uri="{FF2B5EF4-FFF2-40B4-BE49-F238E27FC236}">
                <a16:creationId xmlns:a16="http://schemas.microsoft.com/office/drawing/2014/main" id="{CA171FFE-D4AF-4755-8989-6E4C733FE3DC}"/>
              </a:ext>
            </a:extLst>
          </p:cNvPr>
          <p:cNvSpPr/>
          <p:nvPr/>
        </p:nvSpPr>
        <p:spPr>
          <a:xfrm>
            <a:off x="4297314" y="3114620"/>
            <a:ext cx="1192733" cy="19164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Document Storage</a:t>
            </a:r>
          </a:p>
        </p:txBody>
      </p:sp>
      <p:sp>
        <p:nvSpPr>
          <p:cNvPr id="9" name="Rectangle 8">
            <a:extLst>
              <a:ext uri="{FF2B5EF4-FFF2-40B4-BE49-F238E27FC236}">
                <a16:creationId xmlns:a16="http://schemas.microsoft.com/office/drawing/2014/main" id="{52D52559-4453-45A4-A0EB-A9D0C9E2D142}"/>
              </a:ext>
            </a:extLst>
          </p:cNvPr>
          <p:cNvSpPr/>
          <p:nvPr/>
        </p:nvSpPr>
        <p:spPr>
          <a:xfrm>
            <a:off x="6383463" y="3114619"/>
            <a:ext cx="1192733" cy="19164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Image Processor</a:t>
            </a:r>
          </a:p>
        </p:txBody>
      </p:sp>
      <p:sp>
        <p:nvSpPr>
          <p:cNvPr id="11" name="Rectangle 10">
            <a:extLst>
              <a:ext uri="{FF2B5EF4-FFF2-40B4-BE49-F238E27FC236}">
                <a16:creationId xmlns:a16="http://schemas.microsoft.com/office/drawing/2014/main" id="{13DB48FF-F72A-4EE4-968E-BCAEFEC2E7A3}"/>
              </a:ext>
            </a:extLst>
          </p:cNvPr>
          <p:cNvSpPr/>
          <p:nvPr/>
        </p:nvSpPr>
        <p:spPr>
          <a:xfrm>
            <a:off x="8411204" y="3114618"/>
            <a:ext cx="1192733" cy="19164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Report Generator</a:t>
            </a:r>
          </a:p>
        </p:txBody>
      </p:sp>
      <p:sp>
        <p:nvSpPr>
          <p:cNvPr id="12" name="TextBox 11">
            <a:extLst>
              <a:ext uri="{FF2B5EF4-FFF2-40B4-BE49-F238E27FC236}">
                <a16:creationId xmlns:a16="http://schemas.microsoft.com/office/drawing/2014/main" id="{4CBDAB8A-9092-4756-8322-FF7EB1828785}"/>
              </a:ext>
            </a:extLst>
          </p:cNvPr>
          <p:cNvSpPr txBox="1"/>
          <p:nvPr/>
        </p:nvSpPr>
        <p:spPr>
          <a:xfrm>
            <a:off x="958204" y="5530204"/>
            <a:ext cx="10197476" cy="369332"/>
          </a:xfrm>
          <a:prstGeom prst="rect">
            <a:avLst/>
          </a:prstGeom>
          <a:noFill/>
        </p:spPr>
        <p:txBody>
          <a:bodyPr wrap="square" rtlCol="0">
            <a:spAutoFit/>
          </a:bodyPr>
          <a:lstStyle/>
          <a:p>
            <a:r>
              <a:rPr lang="en-US" dirty="0"/>
              <a:t>What are some interesting questions we would ask?  Some interesting things we would want to measure? </a:t>
            </a:r>
          </a:p>
        </p:txBody>
      </p:sp>
      <p:sp>
        <p:nvSpPr>
          <p:cNvPr id="13" name="TextBox 12">
            <a:extLst>
              <a:ext uri="{FF2B5EF4-FFF2-40B4-BE49-F238E27FC236}">
                <a16:creationId xmlns:a16="http://schemas.microsoft.com/office/drawing/2014/main" id="{DF517538-DAF9-4C66-AE96-0CA21C99B08F}"/>
              </a:ext>
            </a:extLst>
          </p:cNvPr>
          <p:cNvSpPr txBox="1"/>
          <p:nvPr/>
        </p:nvSpPr>
        <p:spPr>
          <a:xfrm>
            <a:off x="3990231" y="2509083"/>
            <a:ext cx="1806898" cy="523220"/>
          </a:xfrm>
          <a:prstGeom prst="rect">
            <a:avLst/>
          </a:prstGeom>
          <a:noFill/>
        </p:spPr>
        <p:txBody>
          <a:bodyPr wrap="square" rtlCol="0">
            <a:spAutoFit/>
          </a:bodyPr>
          <a:lstStyle/>
          <a:p>
            <a:pPr algn="ctr"/>
            <a:r>
              <a:rPr lang="en-US" sz="1400" b="1" dirty="0"/>
              <a:t>Files:</a:t>
            </a:r>
            <a:r>
              <a:rPr lang="en-US" sz="1400" dirty="0"/>
              <a:t> Articles, Instructions, Exams</a:t>
            </a:r>
          </a:p>
        </p:txBody>
      </p:sp>
      <p:sp>
        <p:nvSpPr>
          <p:cNvPr id="15" name="TextBox 14">
            <a:extLst>
              <a:ext uri="{FF2B5EF4-FFF2-40B4-BE49-F238E27FC236}">
                <a16:creationId xmlns:a16="http://schemas.microsoft.com/office/drawing/2014/main" id="{FB86137E-CE59-4A61-805D-B1E5428B6BCD}"/>
              </a:ext>
            </a:extLst>
          </p:cNvPr>
          <p:cNvSpPr txBox="1"/>
          <p:nvPr/>
        </p:nvSpPr>
        <p:spPr>
          <a:xfrm>
            <a:off x="6126480" y="2375954"/>
            <a:ext cx="1806898" cy="738664"/>
          </a:xfrm>
          <a:prstGeom prst="rect">
            <a:avLst/>
          </a:prstGeom>
          <a:noFill/>
        </p:spPr>
        <p:txBody>
          <a:bodyPr wrap="square" rtlCol="0">
            <a:spAutoFit/>
          </a:bodyPr>
          <a:lstStyle/>
          <a:p>
            <a:r>
              <a:rPr lang="en-US" sz="1400" b="1" dirty="0"/>
              <a:t>Convert:</a:t>
            </a:r>
            <a:r>
              <a:rPr lang="en-US" sz="1400" dirty="0"/>
              <a:t> JPG/PNG; Word -&gt; PDF; HTML -&gt; Text</a:t>
            </a:r>
          </a:p>
        </p:txBody>
      </p:sp>
      <p:sp>
        <p:nvSpPr>
          <p:cNvPr id="17" name="TextBox 16">
            <a:extLst>
              <a:ext uri="{FF2B5EF4-FFF2-40B4-BE49-F238E27FC236}">
                <a16:creationId xmlns:a16="http://schemas.microsoft.com/office/drawing/2014/main" id="{3E1173A5-BBEA-4884-B288-B8E17B37672A}"/>
              </a:ext>
            </a:extLst>
          </p:cNvPr>
          <p:cNvSpPr txBox="1"/>
          <p:nvPr/>
        </p:nvSpPr>
        <p:spPr>
          <a:xfrm>
            <a:off x="8104121" y="2078196"/>
            <a:ext cx="1806898" cy="954107"/>
          </a:xfrm>
          <a:prstGeom prst="rect">
            <a:avLst/>
          </a:prstGeom>
          <a:noFill/>
        </p:spPr>
        <p:txBody>
          <a:bodyPr wrap="square" rtlCol="0">
            <a:spAutoFit/>
          </a:bodyPr>
          <a:lstStyle/>
          <a:p>
            <a:r>
              <a:rPr lang="en-US" sz="1400" b="1" dirty="0"/>
              <a:t>Statistics:</a:t>
            </a:r>
            <a:r>
              <a:rPr lang="en-US" sz="1400" dirty="0"/>
              <a:t> Live: Quiz status; Static: Question patterns/ trends</a:t>
            </a:r>
          </a:p>
        </p:txBody>
      </p:sp>
    </p:spTree>
    <p:extLst>
      <p:ext uri="{BB962C8B-B14F-4D97-AF65-F5344CB8AC3E}">
        <p14:creationId xmlns:p14="http://schemas.microsoft.com/office/powerpoint/2010/main" val="2054078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B02A-273C-48F9-89B9-F4DB2142B101}"/>
              </a:ext>
            </a:extLst>
          </p:cNvPr>
          <p:cNvSpPr>
            <a:spLocks noGrp="1"/>
          </p:cNvSpPr>
          <p:nvPr>
            <p:ph type="title"/>
          </p:nvPr>
        </p:nvSpPr>
        <p:spPr/>
        <p:txBody>
          <a:bodyPr/>
          <a:lstStyle/>
          <a:p>
            <a:r>
              <a:rPr lang="en-US" dirty="0"/>
              <a:t>Component Analysis</a:t>
            </a:r>
          </a:p>
        </p:txBody>
      </p:sp>
      <p:sp>
        <p:nvSpPr>
          <p:cNvPr id="3" name="Content Placeholder 2">
            <a:extLst>
              <a:ext uri="{FF2B5EF4-FFF2-40B4-BE49-F238E27FC236}">
                <a16:creationId xmlns:a16="http://schemas.microsoft.com/office/drawing/2014/main" id="{AFDEC95A-46B8-4EEA-8B8C-5E0A209C8EFC}"/>
              </a:ext>
            </a:extLst>
          </p:cNvPr>
          <p:cNvSpPr>
            <a:spLocks noGrp="1"/>
          </p:cNvSpPr>
          <p:nvPr>
            <p:ph idx="1"/>
          </p:nvPr>
        </p:nvSpPr>
        <p:spPr/>
        <p:txBody>
          <a:bodyPr/>
          <a:lstStyle/>
          <a:p>
            <a:pPr marL="58738" indent="0">
              <a:buNone/>
            </a:pPr>
            <a:r>
              <a:rPr lang="en-US" dirty="0"/>
              <a:t>What does each component do?</a:t>
            </a:r>
          </a:p>
          <a:p>
            <a:pPr marL="401638" lvl="1" indent="-171450">
              <a:buFont typeface="Arial" panose="020B0604020202020204" pitchFamily="34" charset="0"/>
              <a:buChar char="•"/>
            </a:pPr>
            <a:r>
              <a:rPr lang="en-US" dirty="0"/>
              <a:t>What operations does it perform?</a:t>
            </a:r>
          </a:p>
          <a:p>
            <a:pPr marL="58738" indent="0">
              <a:buNone/>
            </a:pPr>
            <a:r>
              <a:rPr lang="en-US" dirty="0"/>
              <a:t>What is the processing load?</a:t>
            </a:r>
          </a:p>
          <a:p>
            <a:pPr marL="58738" indent="0">
              <a:buNone/>
            </a:pPr>
            <a:r>
              <a:rPr lang="en-US" dirty="0"/>
              <a:t>What are the inputs and outputs</a:t>
            </a:r>
          </a:p>
          <a:p>
            <a:pPr marL="58738" indent="0">
              <a:buNone/>
            </a:pPr>
            <a:r>
              <a:rPr lang="en-US" dirty="0"/>
              <a:t>What are the data formats?</a:t>
            </a:r>
          </a:p>
          <a:p>
            <a:pPr marL="58738" indent="0">
              <a:buNone/>
            </a:pPr>
            <a:r>
              <a:rPr lang="en-US" dirty="0"/>
              <a:t>What are the communications mechanisms</a:t>
            </a:r>
          </a:p>
          <a:p>
            <a:pPr marL="401638" lvl="1" indent="-171450">
              <a:buFont typeface="Arial" panose="020B0604020202020204" pitchFamily="34" charset="0"/>
              <a:buChar char="•"/>
            </a:pPr>
            <a:r>
              <a:rPr lang="en-US" dirty="0"/>
              <a:t>APIs, Data exchanges, Synchronous vs. Asynchronous, Periodicity (how often, when …)</a:t>
            </a:r>
          </a:p>
        </p:txBody>
      </p:sp>
    </p:spTree>
    <p:extLst>
      <p:ext uri="{BB962C8B-B14F-4D97-AF65-F5344CB8AC3E}">
        <p14:creationId xmlns:p14="http://schemas.microsoft.com/office/powerpoint/2010/main" val="2515751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B80B3-1BAE-42CA-A8DD-0BB5CEBD3E44}"/>
              </a:ext>
            </a:extLst>
          </p:cNvPr>
          <p:cNvSpPr>
            <a:spLocks noGrp="1"/>
          </p:cNvSpPr>
          <p:nvPr>
            <p:ph type="title"/>
          </p:nvPr>
        </p:nvSpPr>
        <p:spPr/>
        <p:txBody>
          <a:bodyPr/>
          <a:lstStyle/>
          <a:p>
            <a:r>
              <a:rPr lang="en-US" dirty="0"/>
              <a:t>What does the component do?</a:t>
            </a:r>
          </a:p>
        </p:txBody>
      </p:sp>
      <p:sp>
        <p:nvSpPr>
          <p:cNvPr id="3" name="Content Placeholder 2">
            <a:extLst>
              <a:ext uri="{FF2B5EF4-FFF2-40B4-BE49-F238E27FC236}">
                <a16:creationId xmlns:a16="http://schemas.microsoft.com/office/drawing/2014/main" id="{AB20F61A-7D25-48CF-AD7D-5EE3CFBD92EF}"/>
              </a:ext>
            </a:extLst>
          </p:cNvPr>
          <p:cNvSpPr>
            <a:spLocks noGrp="1"/>
          </p:cNvSpPr>
          <p:nvPr>
            <p:ph idx="1"/>
          </p:nvPr>
        </p:nvSpPr>
        <p:spPr>
          <a:xfrm>
            <a:off x="1097280" y="1845734"/>
            <a:ext cx="10058400" cy="4582498"/>
          </a:xfrm>
        </p:spPr>
        <p:txBody>
          <a:bodyPr>
            <a:normAutofit/>
          </a:bodyPr>
          <a:lstStyle/>
          <a:p>
            <a:r>
              <a:rPr lang="en-US" dirty="0"/>
              <a:t>Does it process data?</a:t>
            </a:r>
          </a:p>
          <a:p>
            <a:pPr lvl="1">
              <a:buFont typeface="Arial" panose="020B0604020202020204" pitchFamily="34" charset="0"/>
              <a:buChar char="•"/>
            </a:pPr>
            <a:r>
              <a:rPr lang="en-US" dirty="0"/>
              <a:t>e.g. image recognition, business logic, encryption, </a:t>
            </a:r>
            <a:r>
              <a:rPr lang="en-US" dirty="0" err="1"/>
              <a:t>etc</a:t>
            </a:r>
            <a:endParaRPr lang="en-US" dirty="0"/>
          </a:p>
          <a:p>
            <a:r>
              <a:rPr lang="en-US" dirty="0"/>
              <a:t>Does it proxy information?</a:t>
            </a:r>
          </a:p>
          <a:p>
            <a:pPr lvl="1">
              <a:buFont typeface="Arial" panose="020B0604020202020204" pitchFamily="34" charset="0"/>
              <a:buChar char="•"/>
            </a:pPr>
            <a:r>
              <a:rPr lang="en-US" dirty="0"/>
              <a:t>e.g. API gateway, messages broker, </a:t>
            </a:r>
            <a:r>
              <a:rPr lang="en-US" dirty="0" err="1"/>
              <a:t>etc</a:t>
            </a:r>
            <a:r>
              <a:rPr lang="en-US" dirty="0"/>
              <a:t> (routing)</a:t>
            </a:r>
          </a:p>
          <a:p>
            <a:r>
              <a:rPr lang="en-US" dirty="0"/>
              <a:t>Does it monitor for events?</a:t>
            </a:r>
          </a:p>
          <a:p>
            <a:pPr lvl="1">
              <a:buFont typeface="Arial" panose="020B0604020202020204" pitchFamily="34" charset="0"/>
              <a:buChar char="•"/>
            </a:pPr>
            <a:r>
              <a:rPr lang="en-US" dirty="0"/>
              <a:t>e.g. event listeners, watchdog daemons (observe and trigger a reaction)</a:t>
            </a:r>
          </a:p>
          <a:p>
            <a:r>
              <a:rPr lang="en-US" dirty="0"/>
              <a:t>Hybrids</a:t>
            </a:r>
          </a:p>
          <a:p>
            <a:pPr lvl="1">
              <a:buFont typeface="Arial" panose="020B0604020202020204" pitchFamily="34" charset="0"/>
              <a:buChar char="•"/>
            </a:pPr>
            <a:r>
              <a:rPr lang="en-US" dirty="0"/>
              <a:t>Data pipelines – processing + proxying</a:t>
            </a:r>
          </a:p>
          <a:p>
            <a:pPr lvl="1">
              <a:buFont typeface="Arial" panose="020B0604020202020204" pitchFamily="34" charset="0"/>
              <a:buChar char="•"/>
            </a:pPr>
            <a:r>
              <a:rPr lang="en-US" dirty="0"/>
              <a:t>Security proxy – proxying + monitoring</a:t>
            </a:r>
          </a:p>
          <a:p>
            <a:pPr lvl="1">
              <a:buFont typeface="Arial" panose="020B0604020202020204" pitchFamily="34" charset="0"/>
              <a:buChar char="•"/>
            </a:pPr>
            <a:r>
              <a:rPr lang="en-US" dirty="0" err="1"/>
              <a:t>etc</a:t>
            </a:r>
            <a:endParaRPr lang="en-US" dirty="0"/>
          </a:p>
          <a:p>
            <a:r>
              <a:rPr lang="en-US" dirty="0"/>
              <a:t>Ideally – one role </a:t>
            </a:r>
            <a:r>
              <a:rPr lang="en-US" dirty="0">
                <a:sym typeface="Wingdings" panose="05000000000000000000" pitchFamily="2" charset="2"/>
              </a:rPr>
              <a:t></a:t>
            </a:r>
            <a:r>
              <a:rPr lang="en-US" dirty="0"/>
              <a:t> architectural clarity / better scalability / better modifiability</a:t>
            </a:r>
          </a:p>
        </p:txBody>
      </p:sp>
    </p:spTree>
    <p:extLst>
      <p:ext uri="{BB962C8B-B14F-4D97-AF65-F5344CB8AC3E}">
        <p14:creationId xmlns:p14="http://schemas.microsoft.com/office/powerpoint/2010/main" val="2151346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5591E-E095-4A9B-B0B4-85C445B99B97}"/>
              </a:ext>
            </a:extLst>
          </p:cNvPr>
          <p:cNvSpPr>
            <a:spLocks noGrp="1"/>
          </p:cNvSpPr>
          <p:nvPr>
            <p:ph type="title"/>
          </p:nvPr>
        </p:nvSpPr>
        <p:spPr/>
        <p:txBody>
          <a:bodyPr/>
          <a:lstStyle/>
          <a:p>
            <a:r>
              <a:rPr lang="en-US" dirty="0"/>
              <a:t>What is the processing load?</a:t>
            </a:r>
          </a:p>
        </p:txBody>
      </p:sp>
      <p:sp>
        <p:nvSpPr>
          <p:cNvPr id="3" name="Content Placeholder 2">
            <a:extLst>
              <a:ext uri="{FF2B5EF4-FFF2-40B4-BE49-F238E27FC236}">
                <a16:creationId xmlns:a16="http://schemas.microsoft.com/office/drawing/2014/main" id="{1BDBB0A8-2646-4C78-8451-8470297CD828}"/>
              </a:ext>
            </a:extLst>
          </p:cNvPr>
          <p:cNvSpPr>
            <a:spLocks noGrp="1"/>
          </p:cNvSpPr>
          <p:nvPr>
            <p:ph idx="1"/>
          </p:nvPr>
        </p:nvSpPr>
        <p:spPr>
          <a:xfrm>
            <a:off x="1097280" y="1845734"/>
            <a:ext cx="10058400" cy="4591642"/>
          </a:xfrm>
        </p:spPr>
        <p:txBody>
          <a:bodyPr>
            <a:normAutofit/>
          </a:bodyPr>
          <a:lstStyle/>
          <a:p>
            <a:pPr marL="114300" indent="0">
              <a:buNone/>
            </a:pPr>
            <a:r>
              <a:rPr lang="en-US" dirty="0"/>
              <a:t>Lot of CPU?</a:t>
            </a:r>
          </a:p>
          <a:p>
            <a:pPr marL="401638" lvl="1" indent="-171450">
              <a:buFont typeface="Arial" panose="020B0604020202020204" pitchFamily="34" charset="0"/>
              <a:buChar char="•"/>
            </a:pPr>
            <a:r>
              <a:rPr lang="en-US" dirty="0"/>
              <a:t>e.g. heavy computations</a:t>
            </a:r>
          </a:p>
          <a:p>
            <a:pPr marL="401638" lvl="1" indent="-171450">
              <a:buFont typeface="Arial" panose="020B0604020202020204" pitchFamily="34" charset="0"/>
              <a:buChar char="•"/>
            </a:pPr>
            <a:r>
              <a:rPr lang="en-US" dirty="0"/>
              <a:t>Computation offloading, async processing, algo optimization</a:t>
            </a:r>
          </a:p>
          <a:p>
            <a:pPr marL="114300" indent="0">
              <a:buNone/>
            </a:pPr>
            <a:r>
              <a:rPr lang="en-US" dirty="0"/>
              <a:t>Lot of memory?</a:t>
            </a:r>
          </a:p>
          <a:p>
            <a:pPr marL="401638" lvl="1" indent="-171450">
              <a:buFont typeface="Arial" panose="020B0604020202020204" pitchFamily="34" charset="0"/>
              <a:buChar char="•"/>
            </a:pPr>
            <a:r>
              <a:rPr lang="en-US" dirty="0"/>
              <a:t>e.g. in-memory cache / analytics</a:t>
            </a:r>
          </a:p>
          <a:p>
            <a:pPr marL="401638" lvl="1" indent="-171450">
              <a:buFont typeface="Arial" panose="020B0604020202020204" pitchFamily="34" charset="0"/>
              <a:buChar char="•"/>
            </a:pPr>
            <a:r>
              <a:rPr lang="en-US" dirty="0"/>
              <a:t>Eviction policy, streaming instead of in-memory load, distributed processing (not always possible)</a:t>
            </a:r>
          </a:p>
          <a:p>
            <a:pPr marL="114300" indent="0">
              <a:buNone/>
            </a:pPr>
            <a:r>
              <a:rPr lang="en-US" dirty="0"/>
              <a:t>Lot of Disk I/O?</a:t>
            </a:r>
          </a:p>
          <a:p>
            <a:pPr marL="401638" lvl="1" indent="-171450">
              <a:buFont typeface="Arial" panose="020B0604020202020204" pitchFamily="34" charset="0"/>
              <a:buChar char="•"/>
            </a:pPr>
            <a:r>
              <a:rPr lang="en-US" dirty="0"/>
              <a:t>e.g. log writing, ETL pipeline</a:t>
            </a:r>
          </a:p>
          <a:p>
            <a:pPr marL="401638" lvl="1" indent="-171450">
              <a:buFont typeface="Arial" panose="020B0604020202020204" pitchFamily="34" charset="0"/>
              <a:buChar char="•"/>
            </a:pPr>
            <a:r>
              <a:rPr lang="en-US" dirty="0"/>
              <a:t>SSD instead of HDD, data partitioning / sharding, async writes</a:t>
            </a:r>
          </a:p>
          <a:p>
            <a:pPr marL="114300" indent="0">
              <a:buNone/>
            </a:pPr>
            <a:r>
              <a:rPr lang="en-US" dirty="0"/>
              <a:t>Does the client need to throttle, or can the service do all the control?</a:t>
            </a:r>
          </a:p>
          <a:p>
            <a:pPr marL="114300" indent="0">
              <a:buNone/>
            </a:pPr>
            <a:r>
              <a:rPr lang="en-US" dirty="0"/>
              <a:t>Why? Resource allocation / bottleneck identification / scaling strategies / responsibilities</a:t>
            </a:r>
          </a:p>
        </p:txBody>
      </p:sp>
    </p:spTree>
    <p:extLst>
      <p:ext uri="{BB962C8B-B14F-4D97-AF65-F5344CB8AC3E}">
        <p14:creationId xmlns:p14="http://schemas.microsoft.com/office/powerpoint/2010/main" val="1452873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90498-2ABF-4343-AB0A-0012DBE5C433}"/>
              </a:ext>
            </a:extLst>
          </p:cNvPr>
          <p:cNvSpPr>
            <a:spLocks noGrp="1"/>
          </p:cNvSpPr>
          <p:nvPr>
            <p:ph type="title"/>
          </p:nvPr>
        </p:nvSpPr>
        <p:spPr>
          <a:xfrm>
            <a:off x="1097280" y="286603"/>
            <a:ext cx="10058400" cy="1450757"/>
          </a:xfrm>
        </p:spPr>
        <p:txBody>
          <a:bodyPr/>
          <a:lstStyle/>
          <a:p>
            <a:r>
              <a:rPr lang="en-US" dirty="0"/>
              <a:t>Inputs &amp; Outputs &amp; Data </a:t>
            </a:r>
            <a:r>
              <a:rPr lang="en-US"/>
              <a:t>Formats</a:t>
            </a:r>
            <a:r>
              <a:rPr lang="en-US" sz="2400"/>
              <a:t> (oh </a:t>
            </a:r>
            <a:r>
              <a:rPr lang="en-US" sz="2400" dirty="0"/>
              <a:t>my!)</a:t>
            </a:r>
          </a:p>
        </p:txBody>
      </p:sp>
      <p:sp>
        <p:nvSpPr>
          <p:cNvPr id="3" name="Content Placeholder 2">
            <a:extLst>
              <a:ext uri="{FF2B5EF4-FFF2-40B4-BE49-F238E27FC236}">
                <a16:creationId xmlns:a16="http://schemas.microsoft.com/office/drawing/2014/main" id="{327C6CE9-6FC5-4E4C-88AE-A91CF79E7441}"/>
              </a:ext>
            </a:extLst>
          </p:cNvPr>
          <p:cNvSpPr>
            <a:spLocks noGrp="1"/>
          </p:cNvSpPr>
          <p:nvPr>
            <p:ph idx="1"/>
          </p:nvPr>
        </p:nvSpPr>
        <p:spPr/>
        <p:txBody>
          <a:bodyPr>
            <a:normAutofit/>
          </a:bodyPr>
          <a:lstStyle/>
          <a:p>
            <a:r>
              <a:rPr lang="en-US" dirty="0"/>
              <a:t>API with small data?</a:t>
            </a:r>
          </a:p>
          <a:p>
            <a:r>
              <a:rPr lang="en-US" dirty="0"/>
              <a:t>API with bulk data?</a:t>
            </a:r>
          </a:p>
          <a:p>
            <a:r>
              <a:rPr lang="en-US" dirty="0"/>
              <a:t>File based?</a:t>
            </a:r>
          </a:p>
          <a:p>
            <a:r>
              <a:rPr lang="en-US" dirty="0"/>
              <a:t>Combo?</a:t>
            </a:r>
          </a:p>
          <a:p>
            <a:r>
              <a:rPr lang="en-US" dirty="0"/>
              <a:t>What text or encoding format?</a:t>
            </a:r>
          </a:p>
          <a:p>
            <a:pPr lvl="1">
              <a:buFont typeface="Arial" panose="020B0604020202020204" pitchFamily="34" charset="0"/>
              <a:buChar char="•"/>
            </a:pPr>
            <a:r>
              <a:rPr lang="en-US" dirty="0"/>
              <a:t>ASCII, ISO, or plain text files?</a:t>
            </a:r>
          </a:p>
          <a:p>
            <a:pPr lvl="1">
              <a:buFont typeface="Arial" panose="020B0604020202020204" pitchFamily="34" charset="0"/>
              <a:buChar char="•"/>
            </a:pPr>
            <a:r>
              <a:rPr lang="en-US" dirty="0"/>
              <a:t>Encoded (JSON, XML, MIME)?</a:t>
            </a:r>
          </a:p>
          <a:p>
            <a:pPr lvl="1">
              <a:buFont typeface="Arial" panose="020B0604020202020204" pitchFamily="34" charset="0"/>
              <a:buChar char="•"/>
            </a:pPr>
            <a:r>
              <a:rPr lang="en-US" dirty="0"/>
              <a:t>Office / Google Doc formats?</a:t>
            </a:r>
          </a:p>
          <a:p>
            <a:pPr lvl="1">
              <a:buFont typeface="Arial" panose="020B0604020202020204" pitchFamily="34" charset="0"/>
              <a:buChar char="•"/>
            </a:pPr>
            <a:r>
              <a:rPr lang="en-US" dirty="0"/>
              <a:t>Binary data or images?</a:t>
            </a:r>
          </a:p>
        </p:txBody>
      </p:sp>
    </p:spTree>
    <p:extLst>
      <p:ext uri="{BB962C8B-B14F-4D97-AF65-F5344CB8AC3E}">
        <p14:creationId xmlns:p14="http://schemas.microsoft.com/office/powerpoint/2010/main" val="2119346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A8636-3831-4F49-94ED-F236D93A52D4}"/>
              </a:ext>
            </a:extLst>
          </p:cNvPr>
          <p:cNvSpPr>
            <a:spLocks noGrp="1"/>
          </p:cNvSpPr>
          <p:nvPr>
            <p:ph type="title"/>
          </p:nvPr>
        </p:nvSpPr>
        <p:spPr/>
        <p:txBody>
          <a:bodyPr/>
          <a:lstStyle/>
          <a:p>
            <a:r>
              <a:rPr lang="en-US" dirty="0"/>
              <a:t>Are you responsible?</a:t>
            </a:r>
          </a:p>
        </p:txBody>
      </p:sp>
      <p:sp>
        <p:nvSpPr>
          <p:cNvPr id="3" name="Content Placeholder 2">
            <a:extLst>
              <a:ext uri="{FF2B5EF4-FFF2-40B4-BE49-F238E27FC236}">
                <a16:creationId xmlns:a16="http://schemas.microsoft.com/office/drawing/2014/main" id="{F737D3A8-5076-4466-B05A-8A2888B1E343}"/>
              </a:ext>
            </a:extLst>
          </p:cNvPr>
          <p:cNvSpPr>
            <a:spLocks noGrp="1"/>
          </p:cNvSpPr>
          <p:nvPr>
            <p:ph idx="1"/>
          </p:nvPr>
        </p:nvSpPr>
        <p:spPr/>
        <p:txBody>
          <a:bodyPr/>
          <a:lstStyle/>
          <a:p>
            <a:r>
              <a:rPr lang="en-US" dirty="0"/>
              <a:t>Architecture should assign responsibilities</a:t>
            </a:r>
          </a:p>
          <a:p>
            <a:r>
              <a:rPr lang="en-US" dirty="0"/>
              <a:t>It’s not the responsibility of each component to be responsible for the entire application</a:t>
            </a:r>
          </a:p>
          <a:p>
            <a:r>
              <a:rPr lang="en-US" dirty="0"/>
              <a:t>Any component you add to the application has its own responsibilities</a:t>
            </a:r>
          </a:p>
          <a:p>
            <a:pPr lvl="1">
              <a:buFont typeface="Arial" panose="020B0604020202020204" pitchFamily="34" charset="0"/>
              <a:buChar char="•"/>
            </a:pPr>
            <a:r>
              <a:rPr lang="en-US" dirty="0"/>
              <a:t>What are those responsibilities?</a:t>
            </a:r>
          </a:p>
          <a:p>
            <a:pPr lvl="1">
              <a:buFont typeface="Arial" panose="020B0604020202020204" pitchFamily="34" charset="0"/>
              <a:buChar char="•"/>
            </a:pPr>
            <a:r>
              <a:rPr lang="en-US" dirty="0"/>
              <a:t>How does your application ensure that an existing service is used ‘properly’</a:t>
            </a:r>
          </a:p>
          <a:p>
            <a:pPr lvl="2">
              <a:buFont typeface="Arial" panose="020B0604020202020204" pitchFamily="34" charset="0"/>
              <a:buChar char="•"/>
            </a:pPr>
            <a:r>
              <a:rPr lang="en-US" sz="1600" dirty="0"/>
              <a:t>And what does ‘used properly’ mean?</a:t>
            </a:r>
          </a:p>
          <a:p>
            <a:r>
              <a:rPr lang="en-US" dirty="0"/>
              <a:t>REMEMBER: GIGO</a:t>
            </a:r>
          </a:p>
        </p:txBody>
      </p:sp>
    </p:spTree>
    <p:extLst>
      <p:ext uri="{BB962C8B-B14F-4D97-AF65-F5344CB8AC3E}">
        <p14:creationId xmlns:p14="http://schemas.microsoft.com/office/powerpoint/2010/main" val="558020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448C3-1328-4886-9C31-4B780AD6C747}"/>
              </a:ext>
            </a:extLst>
          </p:cNvPr>
          <p:cNvSpPr>
            <a:spLocks noGrp="1"/>
          </p:cNvSpPr>
          <p:nvPr>
            <p:ph type="title"/>
          </p:nvPr>
        </p:nvSpPr>
        <p:spPr/>
        <p:txBody>
          <a:bodyPr/>
          <a:lstStyle/>
          <a:p>
            <a:r>
              <a:rPr lang="en-US" dirty="0"/>
              <a:t>For example…</a:t>
            </a:r>
          </a:p>
        </p:txBody>
      </p:sp>
      <p:sp>
        <p:nvSpPr>
          <p:cNvPr id="9" name="TextBox 8">
            <a:extLst>
              <a:ext uri="{FF2B5EF4-FFF2-40B4-BE49-F238E27FC236}">
                <a16:creationId xmlns:a16="http://schemas.microsoft.com/office/drawing/2014/main" id="{6E1AC277-797E-4C6D-9876-93EFB53D718F}"/>
              </a:ext>
            </a:extLst>
          </p:cNvPr>
          <p:cNvSpPr txBox="1"/>
          <p:nvPr/>
        </p:nvSpPr>
        <p:spPr>
          <a:xfrm>
            <a:off x="1097280" y="4481413"/>
            <a:ext cx="10058400" cy="707886"/>
          </a:xfrm>
          <a:prstGeom prst="rect">
            <a:avLst/>
          </a:prstGeom>
          <a:noFill/>
        </p:spPr>
        <p:txBody>
          <a:bodyPr wrap="square" rtlCol="0">
            <a:spAutoFit/>
          </a:bodyPr>
          <a:lstStyle/>
          <a:p>
            <a:r>
              <a:rPr lang="en-US" sz="2000" dirty="0"/>
              <a:t>Who is at fault for getting ‘garbage output’ when a text document is sent to the Word </a:t>
            </a:r>
            <a:r>
              <a:rPr lang="en-US" sz="2000" dirty="0">
                <a:sym typeface="Wingdings" panose="05000000000000000000" pitchFamily="2" charset="2"/>
              </a:rPr>
              <a:t> </a:t>
            </a:r>
            <a:r>
              <a:rPr lang="en-US" sz="2000" dirty="0"/>
              <a:t>PDF conversion service?</a:t>
            </a:r>
          </a:p>
        </p:txBody>
      </p:sp>
      <p:sp>
        <p:nvSpPr>
          <p:cNvPr id="18" name="TextBox 17">
            <a:extLst>
              <a:ext uri="{FF2B5EF4-FFF2-40B4-BE49-F238E27FC236}">
                <a16:creationId xmlns:a16="http://schemas.microsoft.com/office/drawing/2014/main" id="{4CF3941A-FDC5-4C07-8DDE-EE0277C89154}"/>
              </a:ext>
            </a:extLst>
          </p:cNvPr>
          <p:cNvSpPr txBox="1"/>
          <p:nvPr/>
        </p:nvSpPr>
        <p:spPr>
          <a:xfrm>
            <a:off x="1097280" y="5343335"/>
            <a:ext cx="10058400" cy="707886"/>
          </a:xfrm>
          <a:prstGeom prst="rect">
            <a:avLst/>
          </a:prstGeom>
          <a:noFill/>
        </p:spPr>
        <p:txBody>
          <a:bodyPr wrap="square" rtlCol="0">
            <a:spAutoFit/>
          </a:bodyPr>
          <a:lstStyle/>
          <a:p>
            <a:r>
              <a:rPr lang="en-US" sz="2000" dirty="0"/>
              <a:t>If the conversion service can only process 10 docs/ second, who is responsible for ensuring that the rate isn’t exceeded?</a:t>
            </a:r>
          </a:p>
        </p:txBody>
      </p:sp>
      <p:grpSp>
        <p:nvGrpSpPr>
          <p:cNvPr id="37" name="Group 36">
            <a:extLst>
              <a:ext uri="{FF2B5EF4-FFF2-40B4-BE49-F238E27FC236}">
                <a16:creationId xmlns:a16="http://schemas.microsoft.com/office/drawing/2014/main" id="{58280C04-9123-F25B-17B6-5444C53D908E}"/>
              </a:ext>
            </a:extLst>
          </p:cNvPr>
          <p:cNvGrpSpPr/>
          <p:nvPr/>
        </p:nvGrpSpPr>
        <p:grpSpPr>
          <a:xfrm>
            <a:off x="2272655" y="2022590"/>
            <a:ext cx="7646689" cy="1984442"/>
            <a:chOff x="3253127" y="2438641"/>
            <a:chExt cx="7646689" cy="1984442"/>
          </a:xfrm>
        </p:grpSpPr>
        <p:sp>
          <p:nvSpPr>
            <p:cNvPr id="4" name="Rectangle 3">
              <a:extLst>
                <a:ext uri="{FF2B5EF4-FFF2-40B4-BE49-F238E27FC236}">
                  <a16:creationId xmlns:a16="http://schemas.microsoft.com/office/drawing/2014/main" id="{3C4192B8-1738-47B9-B642-34454A81A7E2}"/>
                </a:ext>
              </a:extLst>
            </p:cNvPr>
            <p:cNvSpPr/>
            <p:nvPr/>
          </p:nvSpPr>
          <p:spPr>
            <a:xfrm>
              <a:off x="6118297" y="2438641"/>
              <a:ext cx="1916349" cy="19844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Word </a:t>
              </a:r>
              <a:r>
                <a:rPr lang="en-US" dirty="0">
                  <a:sym typeface="Wingdings" panose="05000000000000000000" pitchFamily="2" charset="2"/>
                </a:rPr>
                <a:t></a:t>
              </a:r>
              <a:r>
                <a:rPr lang="en-US" dirty="0"/>
                <a:t> PDF</a:t>
              </a:r>
            </a:p>
            <a:p>
              <a:pPr algn="ctr"/>
              <a:r>
                <a:rPr lang="en-US" dirty="0"/>
                <a:t>Conversion</a:t>
              </a:r>
            </a:p>
            <a:p>
              <a:pPr algn="ctr"/>
              <a:r>
                <a:rPr lang="en-US" dirty="0"/>
                <a:t>Service</a:t>
              </a:r>
            </a:p>
          </p:txBody>
        </p:sp>
        <p:grpSp>
          <p:nvGrpSpPr>
            <p:cNvPr id="26" name="Group 25">
              <a:extLst>
                <a:ext uri="{FF2B5EF4-FFF2-40B4-BE49-F238E27FC236}">
                  <a16:creationId xmlns:a16="http://schemas.microsoft.com/office/drawing/2014/main" id="{5CEFB755-F24E-EA78-9437-A67EA0678D84}"/>
                </a:ext>
              </a:extLst>
            </p:cNvPr>
            <p:cNvGrpSpPr/>
            <p:nvPr/>
          </p:nvGrpSpPr>
          <p:grpSpPr>
            <a:xfrm>
              <a:off x="3253127" y="2438641"/>
              <a:ext cx="1994171" cy="1984442"/>
              <a:chOff x="3253127" y="2438641"/>
              <a:chExt cx="1994171" cy="1984442"/>
            </a:xfrm>
          </p:grpSpPr>
          <p:sp>
            <p:nvSpPr>
              <p:cNvPr id="5" name="Oval 4">
                <a:extLst>
                  <a:ext uri="{FF2B5EF4-FFF2-40B4-BE49-F238E27FC236}">
                    <a16:creationId xmlns:a16="http://schemas.microsoft.com/office/drawing/2014/main" id="{79743AB1-9277-40FC-8627-F4B0A037B7B6}"/>
                  </a:ext>
                </a:extLst>
              </p:cNvPr>
              <p:cNvSpPr/>
              <p:nvPr/>
            </p:nvSpPr>
            <p:spPr>
              <a:xfrm>
                <a:off x="3253127" y="2438641"/>
                <a:ext cx="1994171" cy="9435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Word Document</a:t>
                </a:r>
              </a:p>
            </p:txBody>
          </p:sp>
          <p:sp>
            <p:nvSpPr>
              <p:cNvPr id="7" name="Oval 6">
                <a:extLst>
                  <a:ext uri="{FF2B5EF4-FFF2-40B4-BE49-F238E27FC236}">
                    <a16:creationId xmlns:a16="http://schemas.microsoft.com/office/drawing/2014/main" id="{0412D9CE-DBAD-4B50-94D1-899C2CD6B976}"/>
                  </a:ext>
                </a:extLst>
              </p:cNvPr>
              <p:cNvSpPr/>
              <p:nvPr/>
            </p:nvSpPr>
            <p:spPr>
              <a:xfrm>
                <a:off x="3253127" y="3479500"/>
                <a:ext cx="1994171" cy="9435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TXT</a:t>
                </a:r>
              </a:p>
              <a:p>
                <a:pPr algn="ctr"/>
                <a:r>
                  <a:rPr lang="en-US" dirty="0"/>
                  <a:t>Document</a:t>
                </a:r>
              </a:p>
            </p:txBody>
          </p:sp>
        </p:grpSp>
        <p:grpSp>
          <p:nvGrpSpPr>
            <p:cNvPr id="27" name="Group 26">
              <a:extLst>
                <a:ext uri="{FF2B5EF4-FFF2-40B4-BE49-F238E27FC236}">
                  <a16:creationId xmlns:a16="http://schemas.microsoft.com/office/drawing/2014/main" id="{1AE75B59-AA34-2368-FF6F-39643801E780}"/>
                </a:ext>
              </a:extLst>
            </p:cNvPr>
            <p:cNvGrpSpPr/>
            <p:nvPr/>
          </p:nvGrpSpPr>
          <p:grpSpPr>
            <a:xfrm>
              <a:off x="8905645" y="2438641"/>
              <a:ext cx="1994171" cy="1984442"/>
              <a:chOff x="8905645" y="2438641"/>
              <a:chExt cx="1994171" cy="1984442"/>
            </a:xfrm>
          </p:grpSpPr>
          <p:sp>
            <p:nvSpPr>
              <p:cNvPr id="6" name="Oval 5">
                <a:extLst>
                  <a:ext uri="{FF2B5EF4-FFF2-40B4-BE49-F238E27FC236}">
                    <a16:creationId xmlns:a16="http://schemas.microsoft.com/office/drawing/2014/main" id="{09DA2A54-D133-4ED8-A373-767B43A1061B}"/>
                  </a:ext>
                </a:extLst>
              </p:cNvPr>
              <p:cNvSpPr/>
              <p:nvPr/>
            </p:nvSpPr>
            <p:spPr>
              <a:xfrm>
                <a:off x="8905645" y="2438641"/>
                <a:ext cx="1994171" cy="9435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PDF Document</a:t>
                </a:r>
              </a:p>
            </p:txBody>
          </p:sp>
          <p:sp>
            <p:nvSpPr>
              <p:cNvPr id="8" name="Oval 7">
                <a:extLst>
                  <a:ext uri="{FF2B5EF4-FFF2-40B4-BE49-F238E27FC236}">
                    <a16:creationId xmlns:a16="http://schemas.microsoft.com/office/drawing/2014/main" id="{0B508350-60D9-4F3C-A5B9-7D4995015A2F}"/>
                  </a:ext>
                </a:extLst>
              </p:cNvPr>
              <p:cNvSpPr/>
              <p:nvPr/>
            </p:nvSpPr>
            <p:spPr>
              <a:xfrm>
                <a:off x="8905645" y="3479500"/>
                <a:ext cx="1994171" cy="9435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Garbage</a:t>
                </a:r>
              </a:p>
            </p:txBody>
          </p:sp>
        </p:grpSp>
        <p:cxnSp>
          <p:nvCxnSpPr>
            <p:cNvPr id="11" name="Straight Arrow Connector 10">
              <a:extLst>
                <a:ext uri="{FF2B5EF4-FFF2-40B4-BE49-F238E27FC236}">
                  <a16:creationId xmlns:a16="http://schemas.microsoft.com/office/drawing/2014/main" id="{03B65851-B656-4DAC-9ED1-DFA0EB897C03}"/>
                </a:ext>
              </a:extLst>
            </p:cNvPr>
            <p:cNvCxnSpPr>
              <a:cxnSpLocks/>
              <a:stCxn id="5" idx="6"/>
            </p:cNvCxnSpPr>
            <p:nvPr/>
          </p:nvCxnSpPr>
          <p:spPr>
            <a:xfrm>
              <a:off x="5247298" y="2910433"/>
              <a:ext cx="87099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91643CCD-770F-48D9-8707-7A8FDA2E45BD}"/>
                </a:ext>
              </a:extLst>
            </p:cNvPr>
            <p:cNvCxnSpPr>
              <a:cxnSpLocks/>
              <a:endCxn id="6" idx="2"/>
            </p:cNvCxnSpPr>
            <p:nvPr/>
          </p:nvCxnSpPr>
          <p:spPr>
            <a:xfrm>
              <a:off x="8042829" y="2910432"/>
              <a:ext cx="862816"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Connector 9">
              <a:extLst>
                <a:ext uri="{FF2B5EF4-FFF2-40B4-BE49-F238E27FC236}">
                  <a16:creationId xmlns:a16="http://schemas.microsoft.com/office/drawing/2014/main" id="{7A0ED7F9-FDAA-4E09-9F2F-ED3574421084}"/>
                </a:ext>
              </a:extLst>
            </p:cNvPr>
            <p:cNvCxnSpPr>
              <a:cxnSpLocks/>
            </p:cNvCxnSpPr>
            <p:nvPr/>
          </p:nvCxnSpPr>
          <p:spPr>
            <a:xfrm>
              <a:off x="6126480" y="2913909"/>
              <a:ext cx="1908166" cy="0"/>
            </a:xfrm>
            <a:prstGeom prst="line">
              <a:avLst/>
            </a:prstGeom>
            <a:ln w="254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Arrow Connector 33">
              <a:extLst>
                <a:ext uri="{FF2B5EF4-FFF2-40B4-BE49-F238E27FC236}">
                  <a16:creationId xmlns:a16="http://schemas.microsoft.com/office/drawing/2014/main" id="{CF120AC8-1700-7229-1832-232F67E80008}"/>
                </a:ext>
              </a:extLst>
            </p:cNvPr>
            <p:cNvCxnSpPr>
              <a:cxnSpLocks/>
            </p:cNvCxnSpPr>
            <p:nvPr/>
          </p:nvCxnSpPr>
          <p:spPr>
            <a:xfrm>
              <a:off x="5247298" y="3947568"/>
              <a:ext cx="87099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80677F72-921C-0AEC-9541-B8F97CFDD1DC}"/>
                </a:ext>
              </a:extLst>
            </p:cNvPr>
            <p:cNvCxnSpPr>
              <a:cxnSpLocks/>
            </p:cNvCxnSpPr>
            <p:nvPr/>
          </p:nvCxnSpPr>
          <p:spPr>
            <a:xfrm>
              <a:off x="8042829" y="3947567"/>
              <a:ext cx="862816"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Straight Connector 35">
              <a:extLst>
                <a:ext uri="{FF2B5EF4-FFF2-40B4-BE49-F238E27FC236}">
                  <a16:creationId xmlns:a16="http://schemas.microsoft.com/office/drawing/2014/main" id="{15A73745-E9AC-34DC-308F-AC70545E4225}"/>
                </a:ext>
              </a:extLst>
            </p:cNvPr>
            <p:cNvCxnSpPr>
              <a:cxnSpLocks/>
            </p:cNvCxnSpPr>
            <p:nvPr/>
          </p:nvCxnSpPr>
          <p:spPr>
            <a:xfrm>
              <a:off x="6126480" y="3951044"/>
              <a:ext cx="1908166" cy="0"/>
            </a:xfrm>
            <a:prstGeom prst="line">
              <a:avLst/>
            </a:prstGeom>
            <a:ln w="254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62679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448C3-1328-4886-9C31-4B780AD6C747}"/>
              </a:ext>
            </a:extLst>
          </p:cNvPr>
          <p:cNvSpPr>
            <a:spLocks noGrp="1"/>
          </p:cNvSpPr>
          <p:nvPr>
            <p:ph type="title"/>
          </p:nvPr>
        </p:nvSpPr>
        <p:spPr/>
        <p:txBody>
          <a:bodyPr/>
          <a:lstStyle/>
          <a:p>
            <a:r>
              <a:rPr lang="en-US" dirty="0"/>
              <a:t>For example…</a:t>
            </a:r>
          </a:p>
        </p:txBody>
      </p:sp>
      <p:sp>
        <p:nvSpPr>
          <p:cNvPr id="20" name="TextBox 19">
            <a:extLst>
              <a:ext uri="{FF2B5EF4-FFF2-40B4-BE49-F238E27FC236}">
                <a16:creationId xmlns:a16="http://schemas.microsoft.com/office/drawing/2014/main" id="{84ACE33D-7A58-4482-BF5C-86E4B604BDC0}"/>
              </a:ext>
            </a:extLst>
          </p:cNvPr>
          <p:cNvSpPr txBox="1"/>
          <p:nvPr/>
        </p:nvSpPr>
        <p:spPr>
          <a:xfrm>
            <a:off x="1097280" y="1840095"/>
            <a:ext cx="3837217" cy="369332"/>
          </a:xfrm>
          <a:prstGeom prst="rect">
            <a:avLst/>
          </a:prstGeom>
          <a:noFill/>
        </p:spPr>
        <p:txBody>
          <a:bodyPr wrap="square" rtlCol="0">
            <a:spAutoFit/>
          </a:bodyPr>
          <a:lstStyle/>
          <a:p>
            <a:r>
              <a:rPr lang="en-US" dirty="0"/>
              <a:t>What design tactics would you apply?</a:t>
            </a:r>
          </a:p>
        </p:txBody>
      </p:sp>
      <p:sp>
        <p:nvSpPr>
          <p:cNvPr id="23" name="TextBox 22">
            <a:extLst>
              <a:ext uri="{FF2B5EF4-FFF2-40B4-BE49-F238E27FC236}">
                <a16:creationId xmlns:a16="http://schemas.microsoft.com/office/drawing/2014/main" id="{FC9C84AC-25D4-40E1-B875-649E5D06C98F}"/>
              </a:ext>
            </a:extLst>
          </p:cNvPr>
          <p:cNvSpPr txBox="1"/>
          <p:nvPr/>
        </p:nvSpPr>
        <p:spPr>
          <a:xfrm>
            <a:off x="0" y="-635000"/>
            <a:ext cx="12700" cy="12700"/>
          </a:xfrm>
          <a:prstGeom prst="rect">
            <a:avLst/>
          </a:prstGeom>
          <a:noFill/>
        </p:spPr>
        <p:txBody>
          <a:bodyPr wrap="square" rtlCol="0">
            <a:spAutoFit/>
          </a:bodyPr>
          <a:lstStyle/>
          <a:p>
            <a:endParaRPr/>
          </a:p>
        </p:txBody>
      </p:sp>
      <p:sp>
        <p:nvSpPr>
          <p:cNvPr id="24" name="TextBox 23">
            <a:extLst>
              <a:ext uri="{FF2B5EF4-FFF2-40B4-BE49-F238E27FC236}">
                <a16:creationId xmlns:a16="http://schemas.microsoft.com/office/drawing/2014/main" id="{7B94CF61-F73E-4AEC-94B0-9A646574E121}"/>
              </a:ext>
            </a:extLst>
          </p:cNvPr>
          <p:cNvSpPr txBox="1"/>
          <p:nvPr/>
        </p:nvSpPr>
        <p:spPr>
          <a:xfrm>
            <a:off x="0" y="-635000"/>
            <a:ext cx="12700" cy="12700"/>
          </a:xfrm>
          <a:prstGeom prst="rect">
            <a:avLst/>
          </a:prstGeom>
          <a:noFill/>
        </p:spPr>
        <p:txBody>
          <a:bodyPr wrap="square" rtlCol="0">
            <a:spAutoFit/>
          </a:bodyPr>
          <a:lstStyle/>
          <a:p>
            <a:endParaRPr/>
          </a:p>
        </p:txBody>
      </p:sp>
      <p:pic>
        <p:nvPicPr>
          <p:cNvPr id="3" name="Picture 2">
            <a:extLst>
              <a:ext uri="{FF2B5EF4-FFF2-40B4-BE49-F238E27FC236}">
                <a16:creationId xmlns:a16="http://schemas.microsoft.com/office/drawing/2014/main" id="{EE716217-30CB-3DFF-8FA5-2A915315AC8C}"/>
              </a:ext>
            </a:extLst>
          </p:cNvPr>
          <p:cNvPicPr>
            <a:picLocks noChangeAspect="1"/>
          </p:cNvPicPr>
          <p:nvPr/>
        </p:nvPicPr>
        <p:blipFill>
          <a:blip r:embed="rId3"/>
          <a:stretch>
            <a:fillRect/>
          </a:stretch>
        </p:blipFill>
        <p:spPr>
          <a:xfrm>
            <a:off x="2941391" y="2219533"/>
            <a:ext cx="6309219" cy="1649428"/>
          </a:xfrm>
          <a:prstGeom prst="rect">
            <a:avLst/>
          </a:prstGeom>
        </p:spPr>
      </p:pic>
      <p:grpSp>
        <p:nvGrpSpPr>
          <p:cNvPr id="6" name="Group 5">
            <a:extLst>
              <a:ext uri="{FF2B5EF4-FFF2-40B4-BE49-F238E27FC236}">
                <a16:creationId xmlns:a16="http://schemas.microsoft.com/office/drawing/2014/main" id="{ED9DB71C-5B9F-77B9-A8FE-74D0818E5D67}"/>
              </a:ext>
            </a:extLst>
          </p:cNvPr>
          <p:cNvGrpSpPr/>
          <p:nvPr/>
        </p:nvGrpSpPr>
        <p:grpSpPr>
          <a:xfrm>
            <a:off x="1547594" y="4236544"/>
            <a:ext cx="9096812" cy="1998446"/>
            <a:chOff x="1097280" y="4236544"/>
            <a:chExt cx="9096812" cy="1998446"/>
          </a:xfrm>
        </p:grpSpPr>
        <p:sp>
          <p:nvSpPr>
            <p:cNvPr id="21" name="Oval 20">
              <a:extLst>
                <a:ext uri="{FF2B5EF4-FFF2-40B4-BE49-F238E27FC236}">
                  <a16:creationId xmlns:a16="http://schemas.microsoft.com/office/drawing/2014/main" id="{F54A991B-663C-4356-8B38-78F5A14EA8C2}"/>
                </a:ext>
              </a:extLst>
            </p:cNvPr>
            <p:cNvSpPr/>
            <p:nvPr/>
          </p:nvSpPr>
          <p:spPr>
            <a:xfrm>
              <a:off x="1099097" y="4585562"/>
              <a:ext cx="3835400" cy="16494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spcAft>
                  <a:spcPts val="200"/>
                </a:spcAft>
              </a:pPr>
              <a:r>
                <a:rPr lang="en-US" sz="1600" b="1" dirty="0">
                  <a:solidFill>
                    <a:srgbClr val="FFFFFF"/>
                  </a:solidFill>
                </a:rPr>
                <a:t>Type checker</a:t>
              </a:r>
            </a:p>
            <a:p>
              <a:pPr algn="l">
                <a:spcAft>
                  <a:spcPts val="100"/>
                </a:spcAft>
              </a:pPr>
              <a:r>
                <a:rPr lang="en-US" sz="1400" b="1" dirty="0">
                  <a:solidFill>
                    <a:srgbClr val="FFFFFF"/>
                  </a:solidFill>
                </a:rPr>
                <a:t>Artifact: </a:t>
              </a:r>
              <a:r>
                <a:rPr lang="en-US" sz="1400" dirty="0">
                  <a:solidFill>
                    <a:srgbClr val="FFFFFF"/>
                  </a:solidFill>
                </a:rPr>
                <a:t>Conversion Service</a:t>
              </a:r>
            </a:p>
            <a:p>
              <a:pPr algn="l">
                <a:spcAft>
                  <a:spcPts val="100"/>
                </a:spcAft>
              </a:pPr>
              <a:r>
                <a:rPr lang="en-US" sz="1400" b="1" dirty="0">
                  <a:solidFill>
                    <a:srgbClr val="FFFFFF"/>
                  </a:solidFill>
                </a:rPr>
                <a:t>Stimulus: </a:t>
              </a:r>
              <a:r>
                <a:rPr lang="en-US" sz="1400" dirty="0">
                  <a:solidFill>
                    <a:srgbClr val="FFFFFF"/>
                  </a:solidFill>
                </a:rPr>
                <a:t>TXT file submitted</a:t>
              </a:r>
            </a:p>
            <a:p>
              <a:pPr algn="l">
                <a:spcAft>
                  <a:spcPts val="100"/>
                </a:spcAft>
              </a:pPr>
              <a:r>
                <a:rPr lang="en-US" sz="1400" b="1" dirty="0">
                  <a:solidFill>
                    <a:srgbClr val="FFFFFF"/>
                  </a:solidFill>
                </a:rPr>
                <a:t>Environment: </a:t>
              </a:r>
              <a:r>
                <a:rPr lang="en-US" sz="1400" dirty="0">
                  <a:solidFill>
                    <a:srgbClr val="FFFFFF"/>
                  </a:solidFill>
                </a:rPr>
                <a:t>Normal operation</a:t>
              </a:r>
            </a:p>
            <a:p>
              <a:pPr algn="l">
                <a:spcAft>
                  <a:spcPts val="100"/>
                </a:spcAft>
              </a:pPr>
              <a:r>
                <a:rPr lang="en-US" sz="1400" b="1" dirty="0">
                  <a:solidFill>
                    <a:srgbClr val="FFFFFF"/>
                  </a:solidFill>
                </a:rPr>
                <a:t>Response: </a:t>
              </a:r>
              <a:r>
                <a:rPr lang="en-US" sz="1400" dirty="0">
                  <a:solidFill>
                    <a:srgbClr val="FFFFFF"/>
                  </a:solidFill>
                </a:rPr>
                <a:t>Rejects bad format</a:t>
              </a:r>
            </a:p>
            <a:p>
              <a:pPr algn="l"/>
              <a:r>
                <a:rPr lang="en-US" sz="1400" b="1" dirty="0">
                  <a:solidFill>
                    <a:srgbClr val="FFFFFF"/>
                  </a:solidFill>
                </a:rPr>
                <a:t>Response Measure: </a:t>
              </a:r>
              <a:r>
                <a:rPr lang="en-US" sz="1400" dirty="0">
                  <a:solidFill>
                    <a:srgbClr val="FFFFFF"/>
                  </a:solidFill>
                </a:rPr>
                <a:t>0 garbage outputs</a:t>
              </a:r>
            </a:p>
          </p:txBody>
        </p:sp>
        <p:sp>
          <p:nvSpPr>
            <p:cNvPr id="22" name="Oval 21">
              <a:extLst>
                <a:ext uri="{FF2B5EF4-FFF2-40B4-BE49-F238E27FC236}">
                  <a16:creationId xmlns:a16="http://schemas.microsoft.com/office/drawing/2014/main" id="{1DC528BC-B667-48AD-AED2-ABDC418422F9}"/>
                </a:ext>
              </a:extLst>
            </p:cNvPr>
            <p:cNvSpPr/>
            <p:nvPr/>
          </p:nvSpPr>
          <p:spPr>
            <a:xfrm>
              <a:off x="6358692" y="4585562"/>
              <a:ext cx="3835400" cy="16494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spcAft>
                  <a:spcPts val="200"/>
                </a:spcAft>
              </a:pPr>
              <a:r>
                <a:rPr lang="en-US" sz="1600" b="1" dirty="0">
                  <a:solidFill>
                    <a:srgbClr val="FFFFFF"/>
                  </a:solidFill>
                </a:rPr>
                <a:t>Document Queue</a:t>
              </a:r>
            </a:p>
            <a:p>
              <a:pPr algn="l">
                <a:spcAft>
                  <a:spcPts val="100"/>
                </a:spcAft>
              </a:pPr>
              <a:r>
                <a:rPr lang="en-US" sz="1400" b="1" dirty="0">
                  <a:solidFill>
                    <a:srgbClr val="FFFFFF"/>
                  </a:solidFill>
                </a:rPr>
                <a:t>Artifact: </a:t>
              </a:r>
              <a:r>
                <a:rPr lang="en-US" sz="1400" dirty="0">
                  <a:solidFill>
                    <a:srgbClr val="FFFFFF"/>
                  </a:solidFill>
                </a:rPr>
                <a:t>Conversion Service</a:t>
              </a:r>
            </a:p>
            <a:p>
              <a:pPr algn="l">
                <a:spcAft>
                  <a:spcPts val="100"/>
                </a:spcAft>
              </a:pPr>
              <a:r>
                <a:rPr lang="en-US" sz="1400" b="1" dirty="0">
                  <a:solidFill>
                    <a:srgbClr val="FFFFFF"/>
                  </a:solidFill>
                </a:rPr>
                <a:t>Stimulus: </a:t>
              </a:r>
              <a:r>
                <a:rPr lang="en-US" sz="1400" dirty="0">
                  <a:solidFill>
                    <a:srgbClr val="FFFFFF"/>
                  </a:solidFill>
                </a:rPr>
                <a:t>Burst exceeds capacity</a:t>
              </a:r>
            </a:p>
            <a:p>
              <a:pPr algn="l">
                <a:spcAft>
                  <a:spcPts val="100"/>
                </a:spcAft>
              </a:pPr>
              <a:r>
                <a:rPr lang="en-US" sz="1400" b="1" dirty="0">
                  <a:solidFill>
                    <a:srgbClr val="FFFFFF"/>
                  </a:solidFill>
                </a:rPr>
                <a:t>Environment: </a:t>
              </a:r>
              <a:r>
                <a:rPr lang="en-US" sz="1400" dirty="0">
                  <a:solidFill>
                    <a:srgbClr val="FFFFFF"/>
                  </a:solidFill>
                </a:rPr>
                <a:t>Peak load</a:t>
              </a:r>
            </a:p>
            <a:p>
              <a:pPr algn="l">
                <a:spcAft>
                  <a:spcPts val="100"/>
                </a:spcAft>
              </a:pPr>
              <a:r>
                <a:rPr lang="en-US" sz="1400" b="1" dirty="0">
                  <a:solidFill>
                    <a:srgbClr val="FFFFFF"/>
                  </a:solidFill>
                </a:rPr>
                <a:t>Response: </a:t>
              </a:r>
              <a:r>
                <a:rPr lang="en-US" sz="1400" dirty="0">
                  <a:solidFill>
                    <a:srgbClr val="FFFFFF"/>
                  </a:solidFill>
                </a:rPr>
                <a:t>Queues excess requests</a:t>
              </a:r>
            </a:p>
            <a:p>
              <a:pPr algn="l"/>
              <a:r>
                <a:rPr lang="en-US" sz="1400" b="1" dirty="0">
                  <a:solidFill>
                    <a:srgbClr val="FFFFFF"/>
                  </a:solidFill>
                </a:rPr>
                <a:t>Response Measure: </a:t>
              </a:r>
              <a:r>
                <a:rPr lang="en-US" sz="1400" dirty="0">
                  <a:solidFill>
                    <a:srgbClr val="FFFFFF"/>
                  </a:solidFill>
                </a:rPr>
                <a:t>0 requests dropped</a:t>
              </a:r>
            </a:p>
          </p:txBody>
        </p:sp>
        <p:sp>
          <p:nvSpPr>
            <p:cNvPr id="4" name="TextBox 3">
              <a:extLst>
                <a:ext uri="{FF2B5EF4-FFF2-40B4-BE49-F238E27FC236}">
                  <a16:creationId xmlns:a16="http://schemas.microsoft.com/office/drawing/2014/main" id="{84C8FDD2-D115-1F60-82E7-0838B861E484}"/>
                </a:ext>
              </a:extLst>
            </p:cNvPr>
            <p:cNvSpPr txBox="1"/>
            <p:nvPr/>
          </p:nvSpPr>
          <p:spPr>
            <a:xfrm>
              <a:off x="1097280" y="4236544"/>
              <a:ext cx="3837217" cy="369332"/>
            </a:xfrm>
            <a:prstGeom prst="rect">
              <a:avLst/>
            </a:prstGeom>
            <a:noFill/>
          </p:spPr>
          <p:txBody>
            <a:bodyPr wrap="square" rtlCol="0">
              <a:spAutoFit/>
            </a:bodyPr>
            <a:lstStyle/>
            <a:p>
              <a:r>
                <a:rPr lang="en-US" dirty="0"/>
                <a:t>Only the correct documents?</a:t>
              </a:r>
            </a:p>
          </p:txBody>
        </p:sp>
        <p:sp>
          <p:nvSpPr>
            <p:cNvPr id="5" name="TextBox 4">
              <a:extLst>
                <a:ext uri="{FF2B5EF4-FFF2-40B4-BE49-F238E27FC236}">
                  <a16:creationId xmlns:a16="http://schemas.microsoft.com/office/drawing/2014/main" id="{AD56C230-008D-72C1-210B-8FCFFE75F02C}"/>
                </a:ext>
              </a:extLst>
            </p:cNvPr>
            <p:cNvSpPr txBox="1"/>
            <p:nvPr/>
          </p:nvSpPr>
          <p:spPr>
            <a:xfrm>
              <a:off x="6356875" y="4236544"/>
              <a:ext cx="3837217" cy="369332"/>
            </a:xfrm>
            <a:prstGeom prst="rect">
              <a:avLst/>
            </a:prstGeom>
            <a:noFill/>
          </p:spPr>
          <p:txBody>
            <a:bodyPr wrap="square" rtlCol="0">
              <a:spAutoFit/>
            </a:bodyPr>
            <a:lstStyle/>
            <a:p>
              <a:r>
                <a:rPr lang="en-US" dirty="0"/>
                <a:t>Ensure the service is not flooded?</a:t>
              </a:r>
            </a:p>
          </p:txBody>
        </p:sp>
      </p:grpSp>
    </p:spTree>
    <p:extLst>
      <p:ext uri="{BB962C8B-B14F-4D97-AF65-F5344CB8AC3E}">
        <p14:creationId xmlns:p14="http://schemas.microsoft.com/office/powerpoint/2010/main" val="252692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FA63-3E1C-49A6-A236-61FCA2F01C60}"/>
              </a:ext>
            </a:extLst>
          </p:cNvPr>
          <p:cNvSpPr>
            <a:spLocks noGrp="1"/>
          </p:cNvSpPr>
          <p:nvPr>
            <p:ph type="title"/>
          </p:nvPr>
        </p:nvSpPr>
        <p:spPr/>
        <p:txBody>
          <a:bodyPr/>
          <a:lstStyle/>
          <a:p>
            <a:r>
              <a:rPr lang="en-US" dirty="0"/>
              <a:t>Communications?  APIs?</a:t>
            </a:r>
          </a:p>
        </p:txBody>
      </p:sp>
      <p:sp>
        <p:nvSpPr>
          <p:cNvPr id="3" name="Content Placeholder 2">
            <a:extLst>
              <a:ext uri="{FF2B5EF4-FFF2-40B4-BE49-F238E27FC236}">
                <a16:creationId xmlns:a16="http://schemas.microsoft.com/office/drawing/2014/main" id="{E0DD7AD9-FCA4-4091-84DB-4DFFB085A943}"/>
              </a:ext>
            </a:extLst>
          </p:cNvPr>
          <p:cNvSpPr>
            <a:spLocks noGrp="1"/>
          </p:cNvSpPr>
          <p:nvPr>
            <p:ph idx="1"/>
          </p:nvPr>
        </p:nvSpPr>
        <p:spPr>
          <a:xfrm>
            <a:off x="1097280" y="1845734"/>
            <a:ext cx="10058400" cy="4332924"/>
          </a:xfrm>
        </p:spPr>
        <p:txBody>
          <a:bodyPr>
            <a:normAutofit lnSpcReduction="10000"/>
          </a:bodyPr>
          <a:lstStyle/>
          <a:p>
            <a:r>
              <a:rPr lang="en-US" dirty="0"/>
              <a:t>Raw data or structured/serialized?</a:t>
            </a:r>
          </a:p>
          <a:p>
            <a:pPr lvl="1">
              <a:buFont typeface="Arial" panose="020B0604020202020204" pitchFamily="34" charset="0"/>
              <a:buChar char="•"/>
            </a:pPr>
            <a:r>
              <a:rPr lang="en-US" dirty="0"/>
              <a:t>e.g. plaintext values vs. JSON/Protobuf objects</a:t>
            </a:r>
          </a:p>
          <a:p>
            <a:r>
              <a:rPr lang="en-US" dirty="0"/>
              <a:t>Encrypted? Key storage, usage &amp; exchange?</a:t>
            </a:r>
          </a:p>
          <a:p>
            <a:pPr lvl="1">
              <a:buFont typeface="Arial" panose="020B0604020202020204" pitchFamily="34" charset="0"/>
              <a:buChar char="•"/>
            </a:pPr>
            <a:r>
              <a:rPr lang="en-US" dirty="0"/>
              <a:t>Where are keys stored, who decrypts, and how are they rotated?</a:t>
            </a:r>
          </a:p>
          <a:p>
            <a:r>
              <a:rPr lang="en-US" dirty="0"/>
              <a:t>Strongly typed contracts? How is it enforced?</a:t>
            </a:r>
          </a:p>
          <a:p>
            <a:pPr lvl="1">
              <a:buFont typeface="Arial" panose="020B0604020202020204" pitchFamily="34" charset="0"/>
              <a:buChar char="•"/>
            </a:pPr>
            <a:r>
              <a:rPr lang="en-US" dirty="0"/>
              <a:t>Gateway/schema validation vs. runtime checks</a:t>
            </a:r>
          </a:p>
          <a:p>
            <a:r>
              <a:rPr lang="en-US" dirty="0"/>
              <a:t>What protocols &amp; ports? Trade-offs?</a:t>
            </a:r>
          </a:p>
          <a:p>
            <a:pPr lvl="1">
              <a:buFont typeface="Arial" panose="020B0604020202020204" pitchFamily="34" charset="0"/>
              <a:buChar char="•"/>
            </a:pPr>
            <a:r>
              <a:rPr lang="en-US" dirty="0"/>
              <a:t>e.g. REST/HTTP vs. gRPC vs. message queue</a:t>
            </a:r>
          </a:p>
          <a:p>
            <a:r>
              <a:rPr lang="en-US" dirty="0"/>
              <a:t>Event based? Polled or pushed?</a:t>
            </a:r>
          </a:p>
          <a:p>
            <a:pPr lvl="1">
              <a:buFont typeface="Arial" panose="020B0604020202020204" pitchFamily="34" charset="0"/>
              <a:buChar char="•"/>
            </a:pPr>
            <a:r>
              <a:rPr lang="en-US" dirty="0"/>
              <a:t>Performance &amp; logic impacts of async vs. synchronous handling</a:t>
            </a:r>
          </a:p>
          <a:p>
            <a:r>
              <a:rPr lang="en-US" dirty="0"/>
              <a:t>Security considerations (see SWEN-331!)</a:t>
            </a:r>
          </a:p>
          <a:p>
            <a:pPr lvl="1">
              <a:buFont typeface="Arial" panose="020B0604020202020204" pitchFamily="34" charset="0"/>
              <a:buChar char="•"/>
            </a:pPr>
            <a:r>
              <a:rPr lang="en-US" dirty="0"/>
              <a:t>Authentication, authorization, and input validation at every boundary</a:t>
            </a:r>
          </a:p>
        </p:txBody>
      </p:sp>
    </p:spTree>
    <p:extLst>
      <p:ext uri="{BB962C8B-B14F-4D97-AF65-F5344CB8AC3E}">
        <p14:creationId xmlns:p14="http://schemas.microsoft.com/office/powerpoint/2010/main" val="54381312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87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FB0D77B-96D2-4392-9F51-4AC50897E710}">
  <we:reference id="WA200010001" version="1.0.0.1" store="Omex" storeType="OMEX"/>
  <we:alternateReferences>
    <we:reference id="WA200010001" version="1.0.0.1" store="WA200010001" storeType="OMEX"/>
  </we:alternateReferences>
  <we:properties>
    <we:property name="claude.fileId" value="&quot;658c216e-c680-4573-9be0-3faa99c40578&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2852</TotalTime>
  <Words>851</Words>
  <Application>Microsoft Office PowerPoint</Application>
  <PresentationFormat>Widescreen</PresentationFormat>
  <Paragraphs>115</Paragraphs>
  <Slides>11</Slides>
  <Notes>2</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Retrospect</vt:lpstr>
      <vt:lpstr>System Architecture</vt:lpstr>
      <vt:lpstr>Component Analysis</vt:lpstr>
      <vt:lpstr>What does the component do?</vt:lpstr>
      <vt:lpstr>What is the processing load?</vt:lpstr>
      <vt:lpstr>Inputs &amp; Outputs &amp; Data Formats (oh my!)</vt:lpstr>
      <vt:lpstr>Are you responsible?</vt:lpstr>
      <vt:lpstr>For example…</vt:lpstr>
      <vt:lpstr>For example…</vt:lpstr>
      <vt:lpstr>Communications?  APIs?</vt:lpstr>
      <vt:lpstr>How will the system be used?</vt:lpstr>
      <vt:lpstr>If we look at myCourses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Architecture</dc:title>
  <dc:creator>Kal Rabb</dc:creator>
  <cp:lastModifiedBy>Christopher Wake</cp:lastModifiedBy>
  <cp:revision>32</cp:revision>
  <dcterms:created xsi:type="dcterms:W3CDTF">2020-05-25T14:00:04Z</dcterms:created>
  <dcterms:modified xsi:type="dcterms:W3CDTF">2026-07-02T16:08:43Z</dcterms:modified>
</cp:coreProperties>
</file>